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261" r:id="rId3"/>
    <p:sldId id="258" r:id="rId4"/>
    <p:sldId id="259" r:id="rId5"/>
    <p:sldId id="262" r:id="rId6"/>
    <p:sldId id="260" r:id="rId7"/>
  </p:sldIdLst>
  <p:sldSz cx="12192000" cy="6858000"/>
  <p:notesSz cx="6888163" cy="10020300"/>
  <p:kinsoku lang="ja-JP" invalStChars="" invalEndChars="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99FF"/>
    <a:srgbClr val="FFFF99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703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462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901698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73B43550-DF80-4457-9E00-1C0EB42C4C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7660035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901698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0A52B2F1-5222-4EB5-BAA3-1EFFC8B096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0420297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1133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77297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13756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45805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31106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45250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842155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76275" y="1593850"/>
            <a:ext cx="11125200" cy="1325563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D27BF7-A466-4CFB-A4F9-497D172CFB1F}" type="datetime1">
              <a:rPr kumimoji="1" lang="ja-JP" altLang="en-US" smtClean="0"/>
              <a:t>2017/2/7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E5C688-1970-4127-A253-8D28A3C5483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9124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591FC2-2F5A-4395-97CB-DDCB81B83706}" type="datetime1">
              <a:rPr kumimoji="1" lang="ja-JP" altLang="en-US" smtClean="0"/>
              <a:t>2017/2/7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E5C688-1970-4127-A253-8D28A3C5483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9615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76275" y="1593850"/>
            <a:ext cx="11125200" cy="1325563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1175F2-0222-4B48-B410-66831F997835}" type="datetime1">
              <a:rPr kumimoji="1" lang="ja-JP" altLang="en-US" smtClean="0"/>
              <a:t>2017/2/7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E5C688-1970-4127-A253-8D28A3C5483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32436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AB1DC94-80EC-4ADE-B9E2-696505FDE7B0}" type="datetime1">
              <a:rPr kumimoji="1" lang="ja-JP" altLang="en-US" smtClean="0"/>
              <a:t>2017/2/7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E5C688-1970-4127-A253-8D28A3C5483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9780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76275" y="1593850"/>
            <a:ext cx="11125200" cy="1325563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911B96-4EE4-4889-A694-DD622159281C}" type="datetime1">
              <a:rPr kumimoji="1" lang="ja-JP" altLang="en-US" smtClean="0"/>
              <a:t>2017/2/7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E5C688-1970-4127-A253-8D28A3C5483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5574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A3A3B5-F91A-4709-B8DA-FD3550866885}" type="datetime1">
              <a:rPr kumimoji="1" lang="ja-JP" altLang="en-US" smtClean="0"/>
              <a:t>2017/2/7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E5C688-1970-4127-A253-8D28A3C5483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1400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76275" y="1593850"/>
            <a:ext cx="11125200" cy="1325563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D695019-8B40-4C1D-8E2E-580FCFF1B8AB}" type="datetime1">
              <a:rPr kumimoji="1" lang="ja-JP" altLang="en-US" smtClean="0"/>
              <a:t>2017/2/7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E5C688-1970-4127-A253-8D28A3C5483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7324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8CDAAE-96F4-46B2-8B25-139F009A62FC}" type="datetime1">
              <a:rPr kumimoji="1" lang="ja-JP" altLang="en-US" smtClean="0"/>
              <a:t>2017/2/7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E5C688-1970-4127-A253-8D28A3C5483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5192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999818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AD78F0-9051-4072-8EED-9392335FFEE4}" type="datetime1">
              <a:rPr kumimoji="1" lang="ja-JP" altLang="en-US" smtClean="0"/>
              <a:t>2017/2/7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E5C688-1970-4127-A253-8D28A3C5483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7611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75" y="328654"/>
            <a:ext cx="571500" cy="491790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 userDrawn="1"/>
        </p:nvSpPr>
        <p:spPr>
          <a:xfrm>
            <a:off x="1504950" y="389236"/>
            <a:ext cx="2371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mashicom computer</a:t>
            </a:r>
            <a:endParaRPr kumimoji="1" lang="ja-JP" altLang="en-US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grpSp>
        <p:nvGrpSpPr>
          <p:cNvPr id="12" name="グループ化 11"/>
          <p:cNvGrpSpPr/>
          <p:nvPr userDrawn="1"/>
        </p:nvGrpSpPr>
        <p:grpSpPr>
          <a:xfrm>
            <a:off x="0" y="1289"/>
            <a:ext cx="12192000" cy="628650"/>
            <a:chOff x="0" y="1289"/>
            <a:chExt cx="12192000" cy="628650"/>
          </a:xfrm>
        </p:grpSpPr>
        <p:sp>
          <p:nvSpPr>
            <p:cNvPr id="10" name="Rectangle 86"/>
            <p:cNvSpPr/>
            <p:nvPr userDrawn="1"/>
          </p:nvSpPr>
          <p:spPr>
            <a:xfrm>
              <a:off x="0" y="1289"/>
              <a:ext cx="7296150" cy="314325"/>
            </a:xfrm>
            <a:prstGeom prst="rect">
              <a:avLst/>
            </a:prstGeom>
            <a:gradFill flip="none" rotWithShape="1">
              <a:gsLst>
                <a:gs pos="0">
                  <a:srgbClr val="FF3399">
                    <a:alpha val="30000"/>
                  </a:srgbClr>
                </a:gs>
                <a:gs pos="25000">
                  <a:srgbClr val="FF6633">
                    <a:alpha val="30000"/>
                  </a:srgbClr>
                </a:gs>
                <a:gs pos="50000">
                  <a:srgbClr val="FFFF00">
                    <a:alpha val="30000"/>
                  </a:srgbClr>
                </a:gs>
                <a:gs pos="75000">
                  <a:srgbClr val="01A78F">
                    <a:alpha val="30000"/>
                  </a:srgbClr>
                </a:gs>
                <a:gs pos="100000">
                  <a:srgbClr val="3366FF">
                    <a:alpha val="30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1" name="Rectangle 86"/>
            <p:cNvSpPr/>
            <p:nvPr userDrawn="1"/>
          </p:nvSpPr>
          <p:spPr>
            <a:xfrm flipH="1">
              <a:off x="4895850" y="315614"/>
              <a:ext cx="7296150" cy="314325"/>
            </a:xfrm>
            <a:prstGeom prst="rect">
              <a:avLst/>
            </a:prstGeom>
            <a:gradFill flip="none" rotWithShape="1">
              <a:gsLst>
                <a:gs pos="0">
                  <a:srgbClr val="FF3399">
                    <a:alpha val="30000"/>
                  </a:srgbClr>
                </a:gs>
                <a:gs pos="25000">
                  <a:srgbClr val="FF6633">
                    <a:alpha val="30000"/>
                  </a:srgbClr>
                </a:gs>
                <a:gs pos="50000">
                  <a:srgbClr val="FFFF00">
                    <a:alpha val="30000"/>
                  </a:srgbClr>
                </a:gs>
                <a:gs pos="75000">
                  <a:srgbClr val="01A78F">
                    <a:alpha val="30000"/>
                  </a:srgbClr>
                </a:gs>
                <a:gs pos="100000">
                  <a:srgbClr val="3366FF">
                    <a:alpha val="30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3" name="グループ化 12"/>
          <p:cNvGrpSpPr/>
          <p:nvPr userDrawn="1"/>
        </p:nvGrpSpPr>
        <p:grpSpPr>
          <a:xfrm>
            <a:off x="0" y="6229350"/>
            <a:ext cx="12192000" cy="628650"/>
            <a:chOff x="0" y="1289"/>
            <a:chExt cx="12192000" cy="628650"/>
          </a:xfrm>
        </p:grpSpPr>
        <p:sp>
          <p:nvSpPr>
            <p:cNvPr id="14" name="Rectangle 86"/>
            <p:cNvSpPr/>
            <p:nvPr userDrawn="1"/>
          </p:nvSpPr>
          <p:spPr>
            <a:xfrm>
              <a:off x="0" y="1289"/>
              <a:ext cx="7296150" cy="314325"/>
            </a:xfrm>
            <a:prstGeom prst="rect">
              <a:avLst/>
            </a:prstGeom>
            <a:gradFill flip="none" rotWithShape="1">
              <a:gsLst>
                <a:gs pos="0">
                  <a:srgbClr val="FF3399">
                    <a:alpha val="30000"/>
                  </a:srgbClr>
                </a:gs>
                <a:gs pos="25000">
                  <a:srgbClr val="FF6633">
                    <a:alpha val="30000"/>
                  </a:srgbClr>
                </a:gs>
                <a:gs pos="50000">
                  <a:srgbClr val="FFFF00">
                    <a:alpha val="30000"/>
                  </a:srgbClr>
                </a:gs>
                <a:gs pos="75000">
                  <a:srgbClr val="01A78F">
                    <a:alpha val="30000"/>
                  </a:srgbClr>
                </a:gs>
                <a:gs pos="100000">
                  <a:srgbClr val="3366FF">
                    <a:alpha val="30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5" name="Rectangle 86"/>
            <p:cNvSpPr/>
            <p:nvPr userDrawn="1"/>
          </p:nvSpPr>
          <p:spPr>
            <a:xfrm flipH="1">
              <a:off x="4895850" y="315614"/>
              <a:ext cx="7296150" cy="314325"/>
            </a:xfrm>
            <a:prstGeom prst="rect">
              <a:avLst/>
            </a:prstGeom>
            <a:gradFill flip="none" rotWithShape="1">
              <a:gsLst>
                <a:gs pos="0">
                  <a:srgbClr val="FF3399">
                    <a:alpha val="30000"/>
                  </a:srgbClr>
                </a:gs>
                <a:gs pos="25000">
                  <a:srgbClr val="FF6633">
                    <a:alpha val="30000"/>
                  </a:srgbClr>
                </a:gs>
                <a:gs pos="50000">
                  <a:srgbClr val="FFFF00">
                    <a:alpha val="30000"/>
                  </a:srgbClr>
                </a:gs>
                <a:gs pos="75000">
                  <a:srgbClr val="01A78F">
                    <a:alpha val="30000"/>
                  </a:srgbClr>
                </a:gs>
                <a:gs pos="100000">
                  <a:srgbClr val="3366FF">
                    <a:alpha val="30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09289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shicom.com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hyperlink" Target="https://www.facebook.com/Pica002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415" y="3552992"/>
            <a:ext cx="2176990" cy="943362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4488752" y="3840007"/>
            <a:ext cx="5143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/>
              <a:t>IoT</a:t>
            </a:r>
            <a:r>
              <a:rPr lang="ja-JP" altLang="en-US"/>
              <a:t>縛りの勉強会</a:t>
            </a:r>
            <a:r>
              <a:rPr lang="en-US" altLang="ja-JP"/>
              <a:t>! IoTLT vol.23 @ </a:t>
            </a:r>
            <a:r>
              <a:rPr lang="ja-JP" altLang="en-US"/>
              <a:t>ソフトバンク </a:t>
            </a:r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583943" y="2015415"/>
            <a:ext cx="101523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72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Pica-002</a:t>
            </a:r>
            <a:r>
              <a:rPr lang="ja-JP" altLang="en-US" sz="48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で</a:t>
            </a:r>
            <a:r>
              <a:rPr lang="ja-JP" altLang="en-US" sz="72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ピカピカ</a:t>
            </a:r>
            <a:r>
              <a:rPr lang="ja-JP" altLang="en-US" sz="48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な毎日　</a:t>
            </a:r>
            <a:endParaRPr kumimoji="1" lang="ja-JP" altLang="en-US" sz="4800">
              <a:latin typeface="+mn-ea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879569" y="3458061"/>
            <a:ext cx="8235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7200"/>
              <a:t>＠</a:t>
            </a:r>
            <a:endParaRPr kumimoji="1" lang="ja-JP" altLang="en-US" sz="7200"/>
          </a:p>
        </p:txBody>
      </p:sp>
      <p:grpSp>
        <p:nvGrpSpPr>
          <p:cNvPr id="4" name="グループ化 3"/>
          <p:cNvGrpSpPr/>
          <p:nvPr/>
        </p:nvGrpSpPr>
        <p:grpSpPr>
          <a:xfrm>
            <a:off x="8125327" y="5293895"/>
            <a:ext cx="3810000" cy="983579"/>
            <a:chOff x="8125327" y="5293895"/>
            <a:chExt cx="3810000" cy="983579"/>
          </a:xfrm>
        </p:grpSpPr>
        <p:sp>
          <p:nvSpPr>
            <p:cNvPr id="2" name="テキスト ボックス 1"/>
            <p:cNvSpPr txBox="1"/>
            <p:nvPr/>
          </p:nvSpPr>
          <p:spPr>
            <a:xfrm>
              <a:off x="8125327" y="5293895"/>
              <a:ext cx="3810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/>
                <a:t>2017</a:t>
              </a:r>
              <a:r>
                <a:rPr kumimoji="1" lang="ja-JP" altLang="en-US" dirty="0"/>
                <a:t>年</a:t>
              </a:r>
              <a:r>
                <a:rPr kumimoji="1" lang="en-US" altLang="ja-JP" dirty="0"/>
                <a:t>1</a:t>
              </a:r>
              <a:r>
                <a:rPr kumimoji="1" lang="ja-JP" altLang="en-US" dirty="0"/>
                <a:t>月</a:t>
              </a:r>
              <a:r>
                <a:rPr kumimoji="1" lang="en-US" altLang="ja-JP" dirty="0"/>
                <a:t>30</a:t>
              </a:r>
              <a:r>
                <a:rPr kumimoji="1" lang="ja-JP" altLang="en-US" dirty="0"/>
                <a:t>日</a:t>
              </a:r>
              <a:endParaRPr kumimoji="1" lang="en-US" altLang="ja-JP" dirty="0"/>
            </a:p>
            <a:p>
              <a:r>
                <a:rPr kumimoji="1" lang="en-US" altLang="ja-JP" dirty="0"/>
                <a:t>mashicom@</a:t>
              </a:r>
              <a:r>
                <a:rPr kumimoji="1" lang="ja-JP" altLang="en-US" dirty="0"/>
                <a:t>マシコムコンピュータ</a:t>
              </a:r>
            </a:p>
          </p:txBody>
        </p:sp>
        <p:sp>
          <p:nvSpPr>
            <p:cNvPr id="3" name="テキスト ボックス 2"/>
            <p:cNvSpPr txBox="1"/>
            <p:nvPr/>
          </p:nvSpPr>
          <p:spPr>
            <a:xfrm>
              <a:off x="8125327" y="5908142"/>
              <a:ext cx="32806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/>
                <a:t>http://www.mashicom.com</a:t>
              </a:r>
              <a:endParaRPr kumimoji="1" lang="ja-JP" altLang="en-US" dirty="0"/>
            </a:p>
          </p:txBody>
        </p:sp>
      </p:grpSp>
      <p:sp>
        <p:nvSpPr>
          <p:cNvPr id="7" name="テキスト ボックス 6"/>
          <p:cNvSpPr txBox="1"/>
          <p:nvPr/>
        </p:nvSpPr>
        <p:spPr>
          <a:xfrm>
            <a:off x="9938084" y="0"/>
            <a:ext cx="22057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1200">
                <a:latin typeface="+mn-ea"/>
              </a:rPr>
              <a:t>資料番号：</a:t>
            </a:r>
            <a:r>
              <a:rPr kumimoji="1" lang="en-US" altLang="ja-JP" sz="1200">
                <a:latin typeface="+mn-ea"/>
              </a:rPr>
              <a:t>Pica-002-80-001</a:t>
            </a:r>
            <a:endParaRPr kumimoji="1" lang="ja-JP" altLang="en-US" sz="120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234932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243840" y="1068606"/>
            <a:ext cx="6149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Pica-002</a:t>
            </a:r>
            <a:r>
              <a:rPr kumimoji="1" lang="ja-JP" altLang="en-US"/>
              <a:t>とは</a:t>
            </a:r>
            <a:r>
              <a:rPr kumimoji="1" lang="ja-JP" altLang="en-US" b="1" u="sng"/>
              <a:t>センサを搭載した基板ユニット</a:t>
            </a:r>
            <a:r>
              <a:rPr kumimoji="1" lang="ja-JP" altLang="en-US"/>
              <a:t>の名称です。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43841" y="1437938"/>
            <a:ext cx="6858804" cy="129266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b="1"/>
              <a:t>何ができるのか</a:t>
            </a:r>
            <a:endParaRPr kumimoji="1" lang="en-US" altLang="ja-JP" b="1"/>
          </a:p>
          <a:p>
            <a:r>
              <a:rPr lang="ja-JP" altLang="en-US"/>
              <a:t>・</a:t>
            </a:r>
            <a:r>
              <a:rPr lang="ja-JP" altLang="en-US" b="1"/>
              <a:t>テープ</a:t>
            </a:r>
            <a:r>
              <a:rPr lang="en-US" altLang="ja-JP" b="1"/>
              <a:t>LED2</a:t>
            </a:r>
            <a:r>
              <a:rPr lang="ja-JP" altLang="en-US" b="1"/>
              <a:t>系統をきれいに</a:t>
            </a:r>
            <a:r>
              <a:rPr lang="ja-JP" altLang="en-US" sz="2400" b="1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ピカピカ</a:t>
            </a:r>
            <a:r>
              <a:rPr lang="ja-JP" altLang="en-US" b="1"/>
              <a:t>点灯</a:t>
            </a:r>
            <a:r>
              <a:rPr lang="ja-JP" altLang="en-US"/>
              <a:t>できます。</a:t>
            </a:r>
            <a:endParaRPr lang="en-US" altLang="ja-JP"/>
          </a:p>
          <a:p>
            <a:r>
              <a:rPr lang="ja-JP" altLang="en-US"/>
              <a:t>　（点灯パターンは</a:t>
            </a:r>
            <a:r>
              <a:rPr lang="en-US" altLang="ja-JP"/>
              <a:t>SW</a:t>
            </a:r>
            <a:r>
              <a:rPr lang="ja-JP" altLang="en-US"/>
              <a:t>でたくさん切替できます）</a:t>
            </a:r>
            <a:endParaRPr lang="en-US" altLang="ja-JP"/>
          </a:p>
          <a:p>
            <a:r>
              <a:rPr kumimoji="1" lang="ja-JP" altLang="en-US"/>
              <a:t>・</a:t>
            </a:r>
            <a:r>
              <a:rPr kumimoji="1" lang="en-US" altLang="ja-JP"/>
              <a:t>3</a:t>
            </a:r>
            <a:r>
              <a:rPr kumimoji="1" lang="ja-JP" altLang="en-US"/>
              <a:t>軸</a:t>
            </a:r>
            <a:r>
              <a:rPr kumimoji="1" lang="ja-JP" altLang="en-US" b="1"/>
              <a:t>加速度センサで</a:t>
            </a:r>
            <a:r>
              <a:rPr kumimoji="1" lang="en-US" altLang="ja-JP" b="1"/>
              <a:t>LED</a:t>
            </a:r>
            <a:r>
              <a:rPr kumimoji="1" lang="ja-JP" altLang="en-US" b="1"/>
              <a:t>の明るさ</a:t>
            </a:r>
            <a:r>
              <a:rPr kumimoji="1" lang="ja-JP" altLang="en-US"/>
              <a:t>を変えられます。だから？</a:t>
            </a: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1305" y="683306"/>
            <a:ext cx="2446421" cy="1376112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8786262" y="2124373"/>
            <a:ext cx="1858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/>
              <a:t>テープ</a:t>
            </a:r>
            <a:r>
              <a:rPr lang="en-US" altLang="ja-JP"/>
              <a:t>LED</a:t>
            </a:r>
            <a:r>
              <a:rPr lang="ja-JP" altLang="en-US"/>
              <a:t>の例</a:t>
            </a:r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8505761" y="5301462"/>
            <a:ext cx="21997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/>
              <a:t>テープ</a:t>
            </a:r>
            <a:r>
              <a:rPr lang="en-US" altLang="ja-JP"/>
              <a:t>LED2</a:t>
            </a:r>
            <a:r>
              <a:rPr lang="ja-JP" altLang="en-US"/>
              <a:t>系統を</a:t>
            </a:r>
            <a:endParaRPr lang="en-US" altLang="ja-JP"/>
          </a:p>
          <a:p>
            <a:r>
              <a:rPr lang="ja-JP" altLang="en-US"/>
              <a:t>きれいに点灯</a:t>
            </a:r>
            <a:endParaRPr kumimoji="1" lang="ja-JP" altLang="en-US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764" y="683306"/>
            <a:ext cx="2446421" cy="1376112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57237" y="2583321"/>
            <a:ext cx="2675896" cy="2630154"/>
          </a:xfrm>
          <a:prstGeom prst="rect">
            <a:avLst/>
          </a:prstGeom>
        </p:spPr>
      </p:pic>
      <p:grpSp>
        <p:nvGrpSpPr>
          <p:cNvPr id="4" name="グループ化 3"/>
          <p:cNvGrpSpPr/>
          <p:nvPr/>
        </p:nvGrpSpPr>
        <p:grpSpPr>
          <a:xfrm>
            <a:off x="243840" y="2764379"/>
            <a:ext cx="7072942" cy="3290105"/>
            <a:chOff x="243840" y="2764379"/>
            <a:chExt cx="7072942" cy="3290105"/>
          </a:xfrm>
        </p:grpSpPr>
        <p:sp>
          <p:nvSpPr>
            <p:cNvPr id="8" name="テキスト ボックス 7"/>
            <p:cNvSpPr txBox="1"/>
            <p:nvPr/>
          </p:nvSpPr>
          <p:spPr>
            <a:xfrm>
              <a:off x="243840" y="2958942"/>
              <a:ext cx="6237171" cy="923330"/>
            </a:xfrm>
            <a:prstGeom prst="rect">
              <a:avLst/>
            </a:prstGeom>
            <a:solidFill>
              <a:srgbClr val="FFFF66"/>
            </a:solidFill>
          </p:spPr>
          <p:txBody>
            <a:bodyPr wrap="square" rtlCol="0">
              <a:spAutoFit/>
            </a:bodyPr>
            <a:lstStyle/>
            <a:p>
              <a:r>
                <a:rPr kumimoji="1" lang="ja-JP" altLang="en-US" b="1"/>
                <a:t>何がうれしいのか</a:t>
              </a:r>
              <a:endParaRPr kumimoji="1" lang="en-US" altLang="ja-JP" b="1"/>
            </a:p>
            <a:p>
              <a:r>
                <a:rPr lang="ja-JP" altLang="en-US"/>
                <a:t>・楽器に取付けると，</a:t>
              </a:r>
              <a:r>
                <a:rPr lang="ja-JP" altLang="en-US" b="1"/>
                <a:t>楽器の傾きで明るさ</a:t>
              </a:r>
              <a:r>
                <a:rPr lang="ja-JP" altLang="en-US"/>
                <a:t>が変えられます。</a:t>
              </a:r>
              <a:endParaRPr lang="en-US" altLang="ja-JP"/>
            </a:p>
            <a:p>
              <a:r>
                <a:rPr lang="ja-JP" altLang="en-US"/>
                <a:t>　演奏のグルーブ感</a:t>
              </a:r>
              <a:r>
                <a:rPr lang="ja-JP" altLang="en-US" b="1"/>
                <a:t>ノリを表現</a:t>
              </a:r>
              <a:r>
                <a:rPr lang="ja-JP" altLang="en-US"/>
                <a:t>できます。</a:t>
              </a:r>
              <a:endParaRPr kumimoji="1" lang="ja-JP" altLang="en-US"/>
            </a:p>
          </p:txBody>
        </p:sp>
        <p:grpSp>
          <p:nvGrpSpPr>
            <p:cNvPr id="17" name="グループ化 16"/>
            <p:cNvGrpSpPr/>
            <p:nvPr/>
          </p:nvGrpSpPr>
          <p:grpSpPr>
            <a:xfrm>
              <a:off x="671651" y="2764379"/>
              <a:ext cx="6645131" cy="3290105"/>
              <a:chOff x="671651" y="2764379"/>
              <a:chExt cx="6645131" cy="3290105"/>
            </a:xfrm>
          </p:grpSpPr>
          <p:sp>
            <p:nvSpPr>
              <p:cNvPr id="11" name="テキスト ボックス 10"/>
              <p:cNvSpPr txBox="1"/>
              <p:nvPr/>
            </p:nvSpPr>
            <p:spPr>
              <a:xfrm>
                <a:off x="2572813" y="5685152"/>
                <a:ext cx="457595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/>
                  <a:t>消灯 　  → 徐々に点灯　→ 最大輝度</a:t>
                </a:r>
                <a:endParaRPr kumimoji="1" lang="ja-JP" altLang="en-US"/>
              </a:p>
            </p:txBody>
          </p:sp>
          <p:pic>
            <p:nvPicPr>
              <p:cNvPr id="10" name="図 9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71651" y="4716977"/>
                <a:ext cx="1611245" cy="568233"/>
              </a:xfrm>
              <a:prstGeom prst="rect">
                <a:avLst/>
              </a:prstGeom>
            </p:spPr>
          </p:pic>
          <p:pic>
            <p:nvPicPr>
              <p:cNvPr id="15" name="図 14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16200000">
                <a:off x="5675848" y="3636919"/>
                <a:ext cx="2513473" cy="768394"/>
              </a:xfrm>
              <a:prstGeom prst="rect">
                <a:avLst/>
              </a:prstGeom>
            </p:spPr>
          </p:pic>
          <p:pic>
            <p:nvPicPr>
              <p:cNvPr id="16" name="図 15"/>
              <p:cNvPicPr/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89543" y="4010343"/>
                <a:ext cx="4846320" cy="1590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3060332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18135" y="2762249"/>
            <a:ext cx="1114876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+mn-ea"/>
              </a:rPr>
              <a:t>（</a:t>
            </a:r>
            <a:r>
              <a:rPr lang="en-US" altLang="ja-JP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K</a:t>
            </a:r>
            <a:r>
              <a:rPr lang="ja-JP" altLang="en-US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君</a:t>
            </a:r>
            <a:r>
              <a:rPr lang="ja-JP" altLang="en-US" dirty="0">
                <a:latin typeface="+mn-ea"/>
              </a:rPr>
              <a:t>）　　　マイク検知の</a:t>
            </a:r>
            <a:r>
              <a:rPr kumimoji="1" lang="ja-JP" altLang="en-US" dirty="0">
                <a:latin typeface="+mn-ea"/>
              </a:rPr>
              <a:t>音量で明るさを変えようとトライ。会場の</a:t>
            </a:r>
            <a:r>
              <a:rPr kumimoji="1" lang="ja-JP" altLang="en-US" b="1" dirty="0">
                <a:latin typeface="+mn-ea"/>
              </a:rPr>
              <a:t>ワイガヤ</a:t>
            </a:r>
            <a:r>
              <a:rPr kumimoji="1" lang="ja-JP" altLang="en-US" dirty="0">
                <a:latin typeface="+mn-ea"/>
              </a:rPr>
              <a:t>で不調</a:t>
            </a:r>
            <a:endParaRPr kumimoji="1" lang="en-US" altLang="ja-JP" dirty="0">
              <a:latin typeface="+mn-ea"/>
            </a:endParaRPr>
          </a:p>
          <a:p>
            <a:r>
              <a:rPr lang="ja-JP" altLang="en-US" dirty="0">
                <a:latin typeface="+mn-ea"/>
              </a:rPr>
              <a:t>（</a:t>
            </a:r>
            <a:r>
              <a:rPr lang="en-US" altLang="ja-JP" dirty="0">
                <a:latin typeface="+mn-ea"/>
              </a:rPr>
              <a:t>mashicom</a:t>
            </a:r>
            <a:r>
              <a:rPr lang="ja-JP" altLang="en-US" dirty="0">
                <a:latin typeface="+mn-ea"/>
              </a:rPr>
              <a:t>）楽器の</a:t>
            </a:r>
            <a:r>
              <a:rPr lang="ja-JP" altLang="en-US" b="1" dirty="0">
                <a:latin typeface="+mn-ea"/>
              </a:rPr>
              <a:t>傾き</a:t>
            </a:r>
            <a:r>
              <a:rPr lang="ja-JP" altLang="en-US" dirty="0">
                <a:latin typeface="+mn-ea"/>
              </a:rPr>
              <a:t>で明るさを変えたら！？　　じゃぁいっちょ作ってみようか！！</a:t>
            </a:r>
            <a:endParaRPr lang="en-US" altLang="ja-JP" dirty="0">
              <a:latin typeface="+mn-ea"/>
            </a:endParaRPr>
          </a:p>
          <a:p>
            <a:r>
              <a:rPr kumimoji="1" lang="ja-JP" altLang="en-US" dirty="0">
                <a:latin typeface="+mn-ea"/>
              </a:rPr>
              <a:t>　　　　　　　マイクロチップ社の</a:t>
            </a:r>
            <a:r>
              <a:rPr kumimoji="1" lang="en-US" altLang="ja-JP" dirty="0">
                <a:latin typeface="+mn-ea"/>
              </a:rPr>
              <a:t>PIC16F</a:t>
            </a:r>
            <a:r>
              <a:rPr kumimoji="1" lang="ja-JP" altLang="en-US" dirty="0">
                <a:latin typeface="+mn-ea"/>
              </a:rPr>
              <a:t>評価ボードに</a:t>
            </a:r>
            <a:r>
              <a:rPr kumimoji="1" lang="ja-JP" altLang="en-US" b="1" dirty="0">
                <a:latin typeface="+mn-ea"/>
              </a:rPr>
              <a:t>加速度センサ</a:t>
            </a:r>
            <a:r>
              <a:rPr kumimoji="1" lang="ja-JP" altLang="en-US" dirty="0">
                <a:latin typeface="+mn-ea"/>
              </a:rPr>
              <a:t>を搭載し手ハンダで</a:t>
            </a:r>
            <a:r>
              <a:rPr lang="ja-JP" altLang="en-US" dirty="0">
                <a:latin typeface="+mn-ea"/>
              </a:rPr>
              <a:t>作成</a:t>
            </a:r>
            <a:endParaRPr kumimoji="1" lang="en-US" altLang="ja-JP" dirty="0">
              <a:latin typeface="+mn-ea"/>
            </a:endParaRPr>
          </a:p>
          <a:p>
            <a:r>
              <a:rPr lang="ja-JP" altLang="en-US" dirty="0">
                <a:latin typeface="+mn-ea"/>
              </a:rPr>
              <a:t>（</a:t>
            </a:r>
            <a:r>
              <a:rPr lang="en-US" altLang="ja-JP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K</a:t>
            </a:r>
            <a:r>
              <a:rPr lang="ja-JP" altLang="en-US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君</a:t>
            </a:r>
            <a:r>
              <a:rPr lang="ja-JP" altLang="en-US" dirty="0">
                <a:latin typeface="+mn-ea"/>
              </a:rPr>
              <a:t>）　　　</a:t>
            </a:r>
            <a:r>
              <a:rPr lang="en-US" altLang="ja-JP" dirty="0">
                <a:latin typeface="+mn-ea"/>
              </a:rPr>
              <a:t>2016</a:t>
            </a:r>
            <a:r>
              <a:rPr lang="ja-JP" altLang="en-US" dirty="0">
                <a:latin typeface="+mn-ea"/>
              </a:rPr>
              <a:t>年</a:t>
            </a:r>
            <a:r>
              <a:rPr lang="en-US" altLang="ja-JP" dirty="0">
                <a:latin typeface="+mn-ea"/>
              </a:rPr>
              <a:t>9</a:t>
            </a:r>
            <a:r>
              <a:rPr lang="ja-JP" altLang="en-US" dirty="0">
                <a:latin typeface="+mn-ea"/>
              </a:rPr>
              <a:t>月に</a:t>
            </a:r>
            <a:r>
              <a:rPr lang="ja-JP" altLang="en-US" b="1" dirty="0">
                <a:latin typeface="+mn-ea"/>
              </a:rPr>
              <a:t>ライブ敢行！</a:t>
            </a:r>
            <a:r>
              <a:rPr lang="ja-JP" altLang="en-US" dirty="0">
                <a:latin typeface="+mn-ea"/>
              </a:rPr>
              <a:t>　お客様には「</a:t>
            </a:r>
            <a:r>
              <a:rPr lang="ja-JP" altLang="en-US" sz="2400" dirty="0">
                <a:solidFill>
                  <a:srgbClr val="FF0000"/>
                </a:solidFill>
                <a:latin typeface="+mn-ea"/>
              </a:rPr>
              <a:t>ウォ～ッ！すごい</a:t>
            </a:r>
            <a:r>
              <a:rPr lang="ja-JP" altLang="en-US" dirty="0">
                <a:latin typeface="+mn-ea"/>
              </a:rPr>
              <a:t>」と大好評</a:t>
            </a:r>
            <a:r>
              <a:rPr lang="ja-JP" altLang="en-US" sz="2400" b="1" dirty="0">
                <a:solidFill>
                  <a:srgbClr val="FF0000"/>
                </a:solidFill>
                <a:latin typeface="+mn-ea"/>
              </a:rPr>
              <a:t>＼</a:t>
            </a:r>
            <a:r>
              <a:rPr lang="en-US" altLang="ja-JP" sz="2400" b="1" dirty="0">
                <a:solidFill>
                  <a:srgbClr val="FF0000"/>
                </a:solidFill>
                <a:latin typeface="+mn-ea"/>
              </a:rPr>
              <a:t>(^o^)</a:t>
            </a:r>
            <a:r>
              <a:rPr lang="ja-JP" altLang="en-US" sz="2400" b="1" dirty="0">
                <a:solidFill>
                  <a:srgbClr val="FF0000"/>
                </a:solidFill>
                <a:latin typeface="+mn-ea"/>
              </a:rPr>
              <a:t>／</a:t>
            </a:r>
            <a:endParaRPr lang="en-US" altLang="ja-JP" sz="2400" b="1" dirty="0">
              <a:solidFill>
                <a:srgbClr val="FF0000"/>
              </a:solidFill>
              <a:latin typeface="+mn-ea"/>
            </a:endParaRPr>
          </a:p>
          <a:p>
            <a:r>
              <a:rPr kumimoji="1" lang="ja-JP" altLang="en-US" dirty="0">
                <a:latin typeface="+mn-ea"/>
              </a:rPr>
              <a:t>（</a:t>
            </a:r>
            <a:r>
              <a:rPr kumimoji="1" lang="en-US" altLang="ja-JP" dirty="0">
                <a:latin typeface="+mn-ea"/>
              </a:rPr>
              <a:t>mashicom</a:t>
            </a:r>
            <a:r>
              <a:rPr kumimoji="1" lang="ja-JP" altLang="en-US" dirty="0">
                <a:latin typeface="+mn-ea"/>
              </a:rPr>
              <a:t>）さて次どうしようかな？　・・・　！そうだ</a:t>
            </a:r>
            <a:r>
              <a:rPr kumimoji="1" lang="en-US" altLang="ja-JP" b="1" dirty="0">
                <a:latin typeface="+mn-ea"/>
              </a:rPr>
              <a:t>LED</a:t>
            </a:r>
            <a:r>
              <a:rPr kumimoji="1" lang="ja-JP" altLang="en-US" b="1" dirty="0">
                <a:latin typeface="+mn-ea"/>
              </a:rPr>
              <a:t>を</a:t>
            </a:r>
            <a:r>
              <a:rPr kumimoji="1" lang="en-US" altLang="ja-JP" b="1" dirty="0">
                <a:latin typeface="+mn-ea"/>
              </a:rPr>
              <a:t>2</a:t>
            </a:r>
            <a:r>
              <a:rPr kumimoji="1" lang="ja-JP" altLang="en-US" b="1" dirty="0">
                <a:latin typeface="+mn-ea"/>
              </a:rPr>
              <a:t>系統</a:t>
            </a:r>
            <a:r>
              <a:rPr kumimoji="1" lang="ja-JP" altLang="en-US" dirty="0">
                <a:latin typeface="+mn-ea"/>
              </a:rPr>
              <a:t>にしよう！！</a:t>
            </a:r>
            <a:endParaRPr kumimoji="1" lang="en-US" altLang="ja-JP" dirty="0">
              <a:latin typeface="+mn-ea"/>
            </a:endParaRPr>
          </a:p>
          <a:p>
            <a:r>
              <a:rPr lang="ja-JP" altLang="en-US" dirty="0">
                <a:latin typeface="+mn-ea"/>
              </a:rPr>
              <a:t>　　　　　　　</a:t>
            </a:r>
            <a:r>
              <a:rPr lang="en-US" altLang="ja-JP" dirty="0">
                <a:latin typeface="+mn-ea"/>
              </a:rPr>
              <a:t>PIC18F</a:t>
            </a:r>
            <a:r>
              <a:rPr lang="ja-JP" altLang="en-US" dirty="0">
                <a:latin typeface="+mn-ea"/>
              </a:rPr>
              <a:t>に強化，手ハンダで作成　⇒あ～！　</a:t>
            </a:r>
            <a:r>
              <a:rPr lang="en-US" altLang="ja-JP" b="1" dirty="0">
                <a:latin typeface="+mn-ea"/>
              </a:rPr>
              <a:t>Bluetooth</a:t>
            </a:r>
            <a:r>
              <a:rPr lang="ja-JP" altLang="en-US" dirty="0">
                <a:latin typeface="+mn-ea"/>
              </a:rPr>
              <a:t>付けたら立派な</a:t>
            </a:r>
            <a:r>
              <a:rPr lang="en-US" altLang="ja-JP" b="1" dirty="0">
                <a:latin typeface="+mn-ea"/>
              </a:rPr>
              <a:t>IOT</a:t>
            </a:r>
            <a:r>
              <a:rPr lang="ja-JP" altLang="en-US" dirty="0">
                <a:latin typeface="+mn-ea"/>
              </a:rPr>
              <a:t>になる</a:t>
            </a:r>
            <a:endParaRPr lang="en-US" altLang="ja-JP" dirty="0">
              <a:latin typeface="+mn-ea"/>
            </a:endParaRPr>
          </a:p>
          <a:p>
            <a:r>
              <a:rPr kumimoji="1" lang="ja-JP" altLang="en-US" dirty="0">
                <a:latin typeface="+mn-ea"/>
              </a:rPr>
              <a:t>　　　　　　　</a:t>
            </a:r>
            <a:r>
              <a:rPr kumimoji="1" lang="en-US" altLang="ja-JP" dirty="0">
                <a:latin typeface="+mn-ea"/>
              </a:rPr>
              <a:t>Bluetooth</a:t>
            </a:r>
            <a:r>
              <a:rPr kumimoji="1" lang="ja-JP" altLang="en-US" dirty="0">
                <a:latin typeface="+mn-ea"/>
              </a:rPr>
              <a:t>モジュール子基板を付け足した⇒でも</a:t>
            </a:r>
            <a:r>
              <a:rPr kumimoji="1" lang="ja-JP" altLang="en-US" b="1" dirty="0">
                <a:solidFill>
                  <a:srgbClr val="FF0000"/>
                </a:solidFill>
                <a:latin typeface="+mn-ea"/>
              </a:rPr>
              <a:t>ウクレレに付けられなかった</a:t>
            </a:r>
            <a:endParaRPr kumimoji="1" lang="en-US" altLang="ja-JP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37" name="正方形/長方形 36"/>
          <p:cNvSpPr/>
          <p:nvPr/>
        </p:nvSpPr>
        <p:spPr>
          <a:xfrm>
            <a:off x="409074" y="3630046"/>
            <a:ext cx="10751134" cy="310985"/>
          </a:xfrm>
          <a:prstGeom prst="rect">
            <a:avLst/>
          </a:prstGeom>
          <a:solidFill>
            <a:schemeClr val="accent1"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42874" y="885706"/>
            <a:ext cx="1864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開発の経緯</a:t>
            </a:r>
            <a:endParaRPr kumimoji="1" lang="ja-JP" altLang="en-US" sz="240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3913" y="918896"/>
            <a:ext cx="1276350" cy="1493880"/>
          </a:xfrm>
          <a:prstGeom prst="rect">
            <a:avLst/>
          </a:prstGeom>
        </p:spPr>
      </p:pic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D3DEF085-5E7A-42C1-8917-1571C10235F2}"/>
              </a:ext>
            </a:extLst>
          </p:cNvPr>
          <p:cNvGrpSpPr/>
          <p:nvPr/>
        </p:nvGrpSpPr>
        <p:grpSpPr>
          <a:xfrm>
            <a:off x="520416" y="1409253"/>
            <a:ext cx="1583055" cy="1015365"/>
            <a:chOff x="2751220" y="142875"/>
            <a:chExt cx="1576357" cy="1030543"/>
          </a:xfrm>
        </p:grpSpPr>
        <p:pic>
          <p:nvPicPr>
            <p:cNvPr id="6" name="図 5">
              <a:extLst>
                <a:ext uri="{FF2B5EF4-FFF2-40B4-BE49-F238E27FC236}">
                  <a16:creationId xmlns:a16="http://schemas.microsoft.com/office/drawing/2014/main" id="{F1086A21-32F3-413C-B304-000A8827DEB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51220" y="142875"/>
              <a:ext cx="1576357" cy="1030543"/>
            </a:xfrm>
            <a:prstGeom prst="rect">
              <a:avLst/>
            </a:prstGeom>
          </p:spPr>
        </p:pic>
        <p:sp>
          <p:nvSpPr>
            <p:cNvPr id="7" name="楕円 6">
              <a:extLst>
                <a:ext uri="{FF2B5EF4-FFF2-40B4-BE49-F238E27FC236}">
                  <a16:creationId xmlns:a16="http://schemas.microsoft.com/office/drawing/2014/main" id="{A1D89EC2-7479-495F-B1C4-FBB464A29FF5}"/>
                </a:ext>
              </a:extLst>
            </p:cNvPr>
            <p:cNvSpPr/>
            <p:nvPr/>
          </p:nvSpPr>
          <p:spPr>
            <a:xfrm>
              <a:off x="3554948" y="146376"/>
              <a:ext cx="230605" cy="197045"/>
            </a:xfrm>
            <a:prstGeom prst="ellipse">
              <a:avLst/>
            </a:prstGeom>
            <a:gradFill>
              <a:gsLst>
                <a:gs pos="0">
                  <a:schemeClr val="bg1">
                    <a:lumMod val="0"/>
                    <a:lumOff val="100000"/>
                  </a:schemeClr>
                </a:gs>
                <a:gs pos="61000">
                  <a:schemeClr val="bg1">
                    <a:alpha val="0"/>
                    <a:lumMod val="9000"/>
                    <a:lumOff val="91000"/>
                  </a:schemeClr>
                </a:gs>
                <a:gs pos="100000">
                  <a:schemeClr val="bg1">
                    <a:alpha val="0"/>
                  </a:schemeClr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ja-JP" altLang="en-US"/>
            </a:p>
          </p:txBody>
        </p:sp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41E959C6-EB73-42FA-823F-71DBF5A51EB4}"/>
                </a:ext>
              </a:extLst>
            </p:cNvPr>
            <p:cNvSpPr/>
            <p:nvPr/>
          </p:nvSpPr>
          <p:spPr>
            <a:xfrm>
              <a:off x="2972775" y="234113"/>
              <a:ext cx="217170" cy="249509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44000">
                  <a:schemeClr val="bg1">
                    <a:alpha val="64000"/>
                  </a:schemeClr>
                </a:gs>
                <a:gs pos="100000">
                  <a:schemeClr val="bg1">
                    <a:alpha val="0"/>
                  </a:schemeClr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ja-JP" altLang="en-US"/>
            </a:p>
          </p:txBody>
        </p:sp>
      </p:grpSp>
      <p:sp>
        <p:nvSpPr>
          <p:cNvPr id="11" name="楕円 10"/>
          <p:cNvSpPr/>
          <p:nvPr/>
        </p:nvSpPr>
        <p:spPr>
          <a:xfrm>
            <a:off x="1137789" y="1347800"/>
            <a:ext cx="611124" cy="3466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K</a:t>
            </a:r>
            <a:r>
              <a:rPr kumimoji="1" lang="ja-JP" altLang="en-US" sz="12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君</a:t>
            </a: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296" y="885706"/>
            <a:ext cx="1918063" cy="1848795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7331891" y="993158"/>
            <a:ext cx="23696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/>
              <a:t>Bluetooth</a:t>
            </a:r>
            <a:r>
              <a:rPr lang="ja-JP" altLang="en-US"/>
              <a:t>モジュール</a:t>
            </a:r>
            <a:endParaRPr lang="en-US" altLang="ja-JP"/>
          </a:p>
          <a:p>
            <a:pPr algn="r"/>
            <a:r>
              <a:rPr lang="ja-JP" altLang="en-US"/>
              <a:t>子基板</a:t>
            </a:r>
            <a:endParaRPr kumimoji="1" lang="ja-JP" altLang="en-US"/>
          </a:p>
        </p:txBody>
      </p:sp>
      <p:sp>
        <p:nvSpPr>
          <p:cNvPr id="14" name="楕円 13"/>
          <p:cNvSpPr/>
          <p:nvPr/>
        </p:nvSpPr>
        <p:spPr>
          <a:xfrm>
            <a:off x="10603832" y="786063"/>
            <a:ext cx="1219200" cy="82078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6" name="直線コネクタ 15"/>
          <p:cNvCxnSpPr>
            <a:endCxn id="14" idx="2"/>
          </p:cNvCxnSpPr>
          <p:nvPr/>
        </p:nvCxnSpPr>
        <p:spPr>
          <a:xfrm flipV="1">
            <a:off x="9609221" y="1196454"/>
            <a:ext cx="994611" cy="86914"/>
          </a:xfrm>
          <a:prstGeom prst="line">
            <a:avLst/>
          </a:prstGeom>
          <a:ln w="190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図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33405" y="1114588"/>
            <a:ext cx="1694546" cy="1049802"/>
          </a:xfrm>
          <a:prstGeom prst="rect">
            <a:avLst/>
          </a:prstGeom>
        </p:spPr>
      </p:pic>
      <p:sp>
        <p:nvSpPr>
          <p:cNvPr id="34" name="テキスト ボックス 33"/>
          <p:cNvSpPr txBox="1"/>
          <p:nvPr/>
        </p:nvSpPr>
        <p:spPr>
          <a:xfrm>
            <a:off x="2743469" y="2192138"/>
            <a:ext cx="19448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b="1">
                <a:latin typeface="+mn-ea"/>
              </a:rPr>
              <a:t>PIC16F</a:t>
            </a:r>
            <a:r>
              <a:rPr lang="ja-JP" altLang="en-US" sz="1400" b="1">
                <a:latin typeface="+mn-ea"/>
              </a:rPr>
              <a:t>評価ボード</a:t>
            </a:r>
            <a:endParaRPr lang="en-US" altLang="ja-JP" sz="1400" b="1">
              <a:latin typeface="+mn-ea"/>
            </a:endParaRPr>
          </a:p>
          <a:p>
            <a:r>
              <a:rPr lang="ja-JP" altLang="en-US" sz="1400" b="1">
                <a:latin typeface="+mn-ea"/>
              </a:rPr>
              <a:t>＋センサ</a:t>
            </a:r>
            <a:endParaRPr kumimoji="1" lang="ja-JP" altLang="en-US" sz="1400" b="1">
              <a:latin typeface="+mn-ea"/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10213232" y="2853225"/>
            <a:ext cx="19448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b="1">
                <a:latin typeface="+mn-ea"/>
              </a:rPr>
              <a:t>PIC18F</a:t>
            </a:r>
            <a:r>
              <a:rPr lang="ja-JP" altLang="en-US" sz="1400" b="1">
                <a:latin typeface="+mn-ea"/>
              </a:rPr>
              <a:t>手作りボード</a:t>
            </a:r>
            <a:endParaRPr kumimoji="1" lang="ja-JP" altLang="en-US" sz="1400" b="1">
              <a:latin typeface="+mn-ea"/>
            </a:endParaRPr>
          </a:p>
        </p:txBody>
      </p:sp>
      <p:grpSp>
        <p:nvGrpSpPr>
          <p:cNvPr id="25" name="グループ化 24"/>
          <p:cNvGrpSpPr/>
          <p:nvPr/>
        </p:nvGrpSpPr>
        <p:grpSpPr>
          <a:xfrm>
            <a:off x="64918" y="4548185"/>
            <a:ext cx="12037821" cy="1977846"/>
            <a:chOff x="64918" y="4548185"/>
            <a:chExt cx="12037821" cy="1977846"/>
          </a:xfrm>
        </p:grpSpPr>
        <p:pic>
          <p:nvPicPr>
            <p:cNvPr id="22" name="図 2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1419" y="4851403"/>
              <a:ext cx="2869163" cy="1173988"/>
            </a:xfrm>
            <a:prstGeom prst="rect">
              <a:avLst/>
            </a:prstGeom>
          </p:spPr>
        </p:pic>
        <p:pic>
          <p:nvPicPr>
            <p:cNvPr id="23" name="図 22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077799" y="4937835"/>
              <a:ext cx="2024940" cy="1429109"/>
            </a:xfrm>
            <a:prstGeom prst="rect">
              <a:avLst/>
            </a:prstGeom>
          </p:spPr>
        </p:pic>
        <p:sp>
          <p:nvSpPr>
            <p:cNvPr id="30" name="楕円 29"/>
            <p:cNvSpPr/>
            <p:nvPr/>
          </p:nvSpPr>
          <p:spPr>
            <a:xfrm>
              <a:off x="11085586" y="4548185"/>
              <a:ext cx="616973" cy="3466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1200"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K</a:t>
              </a:r>
              <a:r>
                <a:rPr kumimoji="1" lang="ja-JP" altLang="en-US" sz="1200"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君</a:t>
              </a:r>
            </a:p>
          </p:txBody>
        </p:sp>
        <p:sp>
          <p:nvSpPr>
            <p:cNvPr id="31" name="テキスト ボックス 30"/>
            <p:cNvSpPr txBox="1"/>
            <p:nvPr/>
          </p:nvSpPr>
          <p:spPr>
            <a:xfrm>
              <a:off x="1106910" y="5240801"/>
              <a:ext cx="342090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400" b="1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パンパカパ～ン</a:t>
              </a:r>
              <a:r>
                <a:rPr kumimoji="1" lang="ja-JP" altLang="en-US" sz="2400" b="1"/>
                <a:t>！！</a:t>
              </a:r>
              <a:endParaRPr kumimoji="1" lang="en-US" altLang="ja-JP" sz="2400" b="1"/>
            </a:p>
            <a:p>
              <a:r>
                <a:rPr lang="en-US" altLang="ja-JP" sz="2400" b="1"/>
                <a:t>PCB</a:t>
              </a:r>
              <a:r>
                <a:rPr lang="ja-JP" altLang="en-US" sz="2400" b="1"/>
                <a:t>作っちゃいました</a:t>
              </a:r>
              <a:endParaRPr kumimoji="1" lang="ja-JP" altLang="en-US" sz="2400" b="1"/>
            </a:p>
          </p:txBody>
        </p:sp>
        <p:pic>
          <p:nvPicPr>
            <p:cNvPr id="32" name="図 31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918" y="5054531"/>
              <a:ext cx="1082313" cy="1082313"/>
            </a:xfrm>
            <a:prstGeom prst="rect">
              <a:avLst/>
            </a:prstGeom>
          </p:spPr>
        </p:pic>
        <p:sp>
          <p:nvSpPr>
            <p:cNvPr id="33" name="テキスト ボックス 32"/>
            <p:cNvSpPr txBox="1"/>
            <p:nvPr/>
          </p:nvSpPr>
          <p:spPr>
            <a:xfrm>
              <a:off x="7715751" y="5471633"/>
              <a:ext cx="23907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ja-JP" altLang="en-US" dirty="0"/>
                <a:t>無事演奏する</a:t>
              </a:r>
              <a:r>
                <a:rPr kumimoji="1" lang="en-US" altLang="ja-JP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K</a:t>
              </a:r>
              <a:r>
                <a:rPr kumimoji="1" lang="ja-JP" altLang="en-US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君</a:t>
              </a:r>
            </a:p>
          </p:txBody>
        </p:sp>
        <p:sp>
          <p:nvSpPr>
            <p:cNvPr id="39" name="テキスト ボックス 38"/>
            <p:cNvSpPr txBox="1"/>
            <p:nvPr/>
          </p:nvSpPr>
          <p:spPr>
            <a:xfrm>
              <a:off x="5524363" y="5985286"/>
              <a:ext cx="114327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400" b="1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Pica-002</a:t>
              </a:r>
              <a:endParaRPr kumimoji="1" lang="ja-JP" altLang="en-US" sz="1400" b="1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15" name="テキスト ボックス 14"/>
            <p:cNvSpPr txBox="1"/>
            <p:nvPr/>
          </p:nvSpPr>
          <p:spPr>
            <a:xfrm>
              <a:off x="7763305" y="5879700"/>
              <a:ext cx="224416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ja-JP" dirty="0"/>
                <a:t>@</a:t>
              </a:r>
              <a:r>
                <a:rPr lang="ja-JP" altLang="en-US" dirty="0"/>
                <a:t>ルネサスナイト</a:t>
              </a:r>
              <a:r>
                <a:rPr lang="en-US" altLang="ja-JP" dirty="0"/>
                <a:t>10</a:t>
              </a:r>
            </a:p>
            <a:p>
              <a:pPr algn="r"/>
              <a:r>
                <a:rPr kumimoji="1" lang="en-US" altLang="ja-JP" dirty="0"/>
                <a:t>2016</a:t>
              </a:r>
              <a:r>
                <a:rPr kumimoji="1" lang="ja-JP" altLang="en-US" dirty="0"/>
                <a:t>年</a:t>
              </a:r>
              <a:r>
                <a:rPr kumimoji="1" lang="en-US" altLang="ja-JP" dirty="0"/>
                <a:t>12</a:t>
              </a:r>
              <a:r>
                <a:rPr kumimoji="1" lang="ja-JP" altLang="en-US" dirty="0"/>
                <a:t>月</a:t>
              </a:r>
              <a:r>
                <a:rPr kumimoji="1" lang="en-US" altLang="ja-JP" dirty="0"/>
                <a:t>17</a:t>
              </a:r>
              <a:r>
                <a:rPr kumimoji="1" lang="ja-JP" altLang="en-US" dirty="0"/>
                <a:t>日</a:t>
              </a:r>
            </a:p>
          </p:txBody>
        </p:sp>
      </p:grpSp>
      <p:sp>
        <p:nvSpPr>
          <p:cNvPr id="38" name="正方形/長方形 37"/>
          <p:cNvSpPr/>
          <p:nvPr/>
        </p:nvSpPr>
        <p:spPr>
          <a:xfrm>
            <a:off x="409073" y="3941031"/>
            <a:ext cx="10599238" cy="882827"/>
          </a:xfrm>
          <a:prstGeom prst="rect">
            <a:avLst/>
          </a:prstGeom>
          <a:solidFill>
            <a:schemeClr val="accent2">
              <a:lumMod val="75000"/>
              <a:alpha val="1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正方形/長方形 35"/>
          <p:cNvSpPr/>
          <p:nvPr/>
        </p:nvSpPr>
        <p:spPr>
          <a:xfrm>
            <a:off x="409073" y="3088675"/>
            <a:ext cx="9729537" cy="548545"/>
          </a:xfrm>
          <a:prstGeom prst="rect">
            <a:avLst/>
          </a:prstGeom>
          <a:solidFill>
            <a:schemeClr val="accent2">
              <a:lumMod val="75000"/>
              <a:alpha val="1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/>
          <p:cNvSpPr/>
          <p:nvPr/>
        </p:nvSpPr>
        <p:spPr>
          <a:xfrm>
            <a:off x="409074" y="2753371"/>
            <a:ext cx="9292422" cy="325856"/>
          </a:xfrm>
          <a:prstGeom prst="rect">
            <a:avLst/>
          </a:prstGeom>
          <a:solidFill>
            <a:schemeClr val="accent1"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20416" y="2412776"/>
            <a:ext cx="1583056" cy="276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/>
              <a:t>ウクレレ弾きの</a:t>
            </a:r>
            <a:r>
              <a:rPr kumimoji="1" lang="en-US" altLang="ja-JP" sz="120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K</a:t>
            </a:r>
            <a:r>
              <a:rPr kumimoji="1" lang="ja-JP" altLang="en-US" sz="120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君</a:t>
            </a:r>
          </a:p>
        </p:txBody>
      </p:sp>
      <p:cxnSp>
        <p:nvCxnSpPr>
          <p:cNvPr id="19" name="直線コネクタ 18"/>
          <p:cNvCxnSpPr>
            <a:cxnSpLocks/>
          </p:cNvCxnSpPr>
          <p:nvPr/>
        </p:nvCxnSpPr>
        <p:spPr>
          <a:xfrm flipH="1" flipV="1">
            <a:off x="5702969" y="2412777"/>
            <a:ext cx="545431" cy="1224443"/>
          </a:xfrm>
          <a:prstGeom prst="line">
            <a:avLst/>
          </a:prstGeom>
          <a:ln w="190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フリーフォーム: 図形 11"/>
          <p:cNvSpPr/>
          <p:nvPr/>
        </p:nvSpPr>
        <p:spPr>
          <a:xfrm>
            <a:off x="10290507" y="3096126"/>
            <a:ext cx="1229540" cy="1604211"/>
          </a:xfrm>
          <a:custGeom>
            <a:avLst/>
            <a:gdLst>
              <a:gd name="connsiteX0" fmla="*/ 0 w 1275347"/>
              <a:gd name="connsiteY0" fmla="*/ 1676400 h 1676400"/>
              <a:gd name="connsiteX1" fmla="*/ 1275347 w 1275347"/>
              <a:gd name="connsiteY1" fmla="*/ 713874 h 1676400"/>
              <a:gd name="connsiteX2" fmla="*/ 1074821 w 1275347"/>
              <a:gd name="connsiteY2" fmla="*/ 0 h 167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75347" h="1676400">
                <a:moveTo>
                  <a:pt x="0" y="1676400"/>
                </a:moveTo>
                <a:lnTo>
                  <a:pt x="1275347" y="713874"/>
                </a:lnTo>
                <a:lnTo>
                  <a:pt x="1074821" y="0"/>
                </a:lnTo>
              </a:path>
            </a:pathLst>
          </a:custGeom>
          <a:noFill/>
          <a:ln w="19050">
            <a:solidFill>
              <a:srgbClr val="FF000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9673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78105" y="860643"/>
            <a:ext cx="44618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さて</a:t>
            </a:r>
            <a:r>
              <a:rPr kumimoji="1" lang="en-US" altLang="ja-JP" sz="240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Pica-002</a:t>
            </a:r>
            <a:r>
              <a:rPr kumimoji="1" lang="ja-JP" altLang="en-US" sz="240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をどうするか。</a:t>
            </a:r>
            <a:endParaRPr kumimoji="1" lang="en-US" altLang="ja-JP" sz="240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40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→</a:t>
            </a:r>
            <a:r>
              <a:rPr lang="en-US" altLang="ja-JP" sz="240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LED</a:t>
            </a:r>
            <a:r>
              <a:rPr lang="ja-JP" altLang="en-US" sz="240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はビジネスになるのか？</a:t>
            </a:r>
            <a:endParaRPr kumimoji="1" lang="ja-JP" altLang="en-US" sz="240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grpSp>
        <p:nvGrpSpPr>
          <p:cNvPr id="27" name="グループ化 26"/>
          <p:cNvGrpSpPr/>
          <p:nvPr/>
        </p:nvGrpSpPr>
        <p:grpSpPr>
          <a:xfrm>
            <a:off x="1556084" y="1691640"/>
            <a:ext cx="9537031" cy="4371821"/>
            <a:chOff x="1556084" y="1691640"/>
            <a:chExt cx="9537031" cy="4371821"/>
          </a:xfrm>
        </p:grpSpPr>
        <p:grpSp>
          <p:nvGrpSpPr>
            <p:cNvPr id="16" name="グループ化 15"/>
            <p:cNvGrpSpPr/>
            <p:nvPr/>
          </p:nvGrpSpPr>
          <p:grpSpPr>
            <a:xfrm>
              <a:off x="2727157" y="2199107"/>
              <a:ext cx="3384884" cy="2686303"/>
              <a:chOff x="2687052" y="1597528"/>
              <a:chExt cx="3384884" cy="2686303"/>
            </a:xfrm>
          </p:grpSpPr>
          <p:pic>
            <p:nvPicPr>
              <p:cNvPr id="9" name="図 8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40203" y="1933024"/>
                <a:ext cx="2896196" cy="1584425"/>
              </a:xfrm>
              <a:prstGeom prst="rect">
                <a:avLst/>
              </a:prstGeom>
            </p:spPr>
          </p:pic>
          <p:sp>
            <p:nvSpPr>
              <p:cNvPr id="14" name="テキスト ボックス 13"/>
              <p:cNvSpPr txBox="1"/>
              <p:nvPr/>
            </p:nvSpPr>
            <p:spPr>
              <a:xfrm>
                <a:off x="2687052" y="3699056"/>
                <a:ext cx="338488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/>
                  <a:t>Smart Footwear </a:t>
                </a:r>
                <a:r>
                  <a:rPr lang="en-US" altLang="ja-JP" sz="3200" b="1"/>
                  <a:t>Orphe</a:t>
                </a:r>
                <a:endParaRPr kumimoji="1" lang="ja-JP" altLang="en-US" sz="3200" b="1"/>
              </a:p>
            </p:txBody>
          </p:sp>
          <p:sp>
            <p:nvSpPr>
              <p:cNvPr id="15" name="テキスト ボックス 14"/>
              <p:cNvSpPr txBox="1"/>
              <p:nvPr/>
            </p:nvSpPr>
            <p:spPr>
              <a:xfrm>
                <a:off x="2740237" y="1597528"/>
                <a:ext cx="309612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1400"/>
                  <a:t>DMM.make AKIBA</a:t>
                </a:r>
                <a:r>
                  <a:rPr kumimoji="1" lang="ja-JP" altLang="en-US" sz="1400"/>
                  <a:t>の展示品</a:t>
                </a:r>
              </a:p>
            </p:txBody>
          </p:sp>
        </p:grpSp>
        <p:sp>
          <p:nvSpPr>
            <p:cNvPr id="17" name="テキスト ボックス 16"/>
            <p:cNvSpPr txBox="1"/>
            <p:nvPr/>
          </p:nvSpPr>
          <p:spPr>
            <a:xfrm>
              <a:off x="6200272" y="5601796"/>
              <a:ext cx="48928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400" b="1"/>
                <a:t>可能性がないわけではなさそう</a:t>
              </a:r>
            </a:p>
          </p:txBody>
        </p:sp>
        <p:grpSp>
          <p:nvGrpSpPr>
            <p:cNvPr id="24" name="グループ化 23"/>
            <p:cNvGrpSpPr/>
            <p:nvPr/>
          </p:nvGrpSpPr>
          <p:grpSpPr>
            <a:xfrm>
              <a:off x="1556084" y="1691640"/>
              <a:ext cx="4483769" cy="4140989"/>
              <a:chOff x="1556084" y="1691640"/>
              <a:chExt cx="4483769" cy="4027371"/>
            </a:xfrm>
          </p:grpSpPr>
          <p:cxnSp>
            <p:nvCxnSpPr>
              <p:cNvPr id="19" name="直線コネクタ 18"/>
              <p:cNvCxnSpPr>
                <a:cxnSpLocks/>
              </p:cNvCxnSpPr>
              <p:nvPr/>
            </p:nvCxnSpPr>
            <p:spPr>
              <a:xfrm>
                <a:off x="1556084" y="1691640"/>
                <a:ext cx="0" cy="3738613"/>
              </a:xfrm>
              <a:prstGeom prst="line">
                <a:avLst/>
              </a:prstGeom>
              <a:ln w="254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線コネクタ 20"/>
              <p:cNvCxnSpPr/>
              <p:nvPr/>
            </p:nvCxnSpPr>
            <p:spPr>
              <a:xfrm flipH="1">
                <a:off x="1812758" y="5719011"/>
                <a:ext cx="4227095" cy="0"/>
              </a:xfrm>
              <a:prstGeom prst="line">
                <a:avLst/>
              </a:prstGeom>
              <a:ln w="25400">
                <a:solidFill>
                  <a:schemeClr val="accent2">
                    <a:lumMod val="75000"/>
                  </a:schemeClr>
                </a:solidFill>
                <a:headEnd type="arrow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円弧 21"/>
              <p:cNvSpPr/>
              <p:nvPr/>
            </p:nvSpPr>
            <p:spPr>
              <a:xfrm rot="10800000">
                <a:off x="1556084" y="5141495"/>
                <a:ext cx="513347" cy="577516"/>
              </a:xfrm>
              <a:prstGeom prst="arc">
                <a:avLst/>
              </a:prstGeom>
              <a:ln w="254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26" name="テキスト ボックス 25"/>
            <p:cNvSpPr txBox="1"/>
            <p:nvPr/>
          </p:nvSpPr>
          <p:spPr>
            <a:xfrm>
              <a:off x="6080369" y="4007084"/>
              <a:ext cx="253901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400" b="1"/>
                <a:t>・センサ内蔵</a:t>
              </a:r>
              <a:endParaRPr kumimoji="1" lang="en-US" altLang="ja-JP" sz="2400" b="1"/>
            </a:p>
            <a:p>
              <a:r>
                <a:rPr lang="ja-JP" altLang="en-US" sz="2400" b="1"/>
                <a:t>・スマホ連携</a:t>
              </a:r>
              <a:endParaRPr kumimoji="1" lang="ja-JP" altLang="en-US" sz="2400" b="1"/>
            </a:p>
          </p:txBody>
        </p:sp>
      </p:grpSp>
    </p:spTree>
    <p:extLst>
      <p:ext uri="{BB962C8B-B14F-4D97-AF65-F5344CB8AC3E}">
        <p14:creationId xmlns:p14="http://schemas.microsoft.com/office/powerpoint/2010/main" val="1094615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78105" y="860643"/>
            <a:ext cx="37814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さて</a:t>
            </a:r>
            <a:r>
              <a:rPr kumimoji="1" lang="en-US" altLang="ja-JP" sz="240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Pica-002</a:t>
            </a:r>
            <a:r>
              <a:rPr kumimoji="1" lang="ja-JP" altLang="en-US" sz="240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をどうするか。</a:t>
            </a:r>
            <a:endParaRPr kumimoji="1" lang="en-US" altLang="ja-JP" sz="240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40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→ビジネスにつなげたい</a:t>
            </a:r>
            <a:endParaRPr kumimoji="1" lang="ja-JP" altLang="en-US" sz="240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9346" y="788454"/>
            <a:ext cx="3443085" cy="2532913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326707" y="1691640"/>
            <a:ext cx="3811051" cy="129266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/>
              <a:t>市場</a:t>
            </a:r>
            <a:r>
              <a:rPr kumimoji="1" lang="ja-JP" altLang="en-US" dirty="0"/>
              <a:t>（</a:t>
            </a:r>
            <a:r>
              <a:rPr kumimoji="1" lang="ja-JP" altLang="en-US" b="1" dirty="0"/>
              <a:t>楽器</a:t>
            </a:r>
            <a:r>
              <a:rPr kumimoji="1" lang="ja-JP" altLang="en-US" dirty="0"/>
              <a:t>に</a:t>
            </a:r>
            <a:r>
              <a:rPr kumimoji="1" lang="en-US" altLang="ja-JP" dirty="0"/>
              <a:t>LED</a:t>
            </a:r>
            <a:r>
              <a:rPr lang="ja-JP" altLang="en-US" dirty="0"/>
              <a:t>を付ける例）</a:t>
            </a:r>
            <a:endParaRPr lang="en-US" altLang="ja-JP" dirty="0"/>
          </a:p>
          <a:p>
            <a:r>
              <a:rPr kumimoji="1" lang="ja-JP" altLang="en-US" dirty="0"/>
              <a:t>・楽器</a:t>
            </a:r>
            <a:r>
              <a:rPr lang="ja-JP" altLang="en-US" dirty="0"/>
              <a:t>に穴をあけ</a:t>
            </a:r>
            <a:r>
              <a:rPr kumimoji="1" lang="ja-JP" altLang="en-US" dirty="0"/>
              <a:t>て</a:t>
            </a:r>
            <a:r>
              <a:rPr kumimoji="1" lang="en-US" altLang="ja-JP" dirty="0"/>
              <a:t>LED</a:t>
            </a:r>
            <a:r>
              <a:rPr kumimoji="1" lang="ja-JP" altLang="en-US" dirty="0"/>
              <a:t>埋込み</a:t>
            </a:r>
            <a:endParaRPr kumimoji="1" lang="en-US" altLang="ja-JP" dirty="0"/>
          </a:p>
          <a:p>
            <a:r>
              <a:rPr lang="ja-JP" altLang="en-US" dirty="0"/>
              <a:t>・ネックサイドに後付けキット</a:t>
            </a:r>
            <a:endParaRPr lang="en-US" altLang="ja-JP" dirty="0"/>
          </a:p>
          <a:p>
            <a:r>
              <a:rPr kumimoji="1" lang="ja-JP" altLang="en-US" dirty="0"/>
              <a:t>いずれも</a:t>
            </a:r>
            <a:r>
              <a:rPr kumimoji="1" lang="ja-JP" altLang="en-US" b="1" dirty="0"/>
              <a:t>リモコン切替単色</a:t>
            </a:r>
            <a:r>
              <a:rPr kumimoji="1" lang="ja-JP" altLang="en-US" dirty="0"/>
              <a:t>表示</a:t>
            </a:r>
            <a:endParaRPr kumimoji="1" lang="en-US" altLang="ja-JP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6707" y="4635638"/>
            <a:ext cx="3284220" cy="1477328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Pica-002</a:t>
            </a:r>
            <a:r>
              <a:rPr kumimoji="1" lang="ja-JP" altLang="en-US"/>
              <a:t>の弱み</a:t>
            </a:r>
            <a:endParaRPr kumimoji="1" lang="en-US" altLang="ja-JP"/>
          </a:p>
          <a:p>
            <a:r>
              <a:rPr lang="ja-JP" altLang="en-US"/>
              <a:t>・</a:t>
            </a:r>
            <a:r>
              <a:rPr lang="ja-JP" altLang="en-US" b="1"/>
              <a:t>試作</a:t>
            </a:r>
            <a:r>
              <a:rPr lang="ja-JP" altLang="en-US"/>
              <a:t>なので</a:t>
            </a:r>
            <a:r>
              <a:rPr lang="ja-JP" altLang="en-US" b="1"/>
              <a:t>原価高</a:t>
            </a:r>
            <a:endParaRPr lang="en-US" altLang="ja-JP" b="1"/>
          </a:p>
          <a:p>
            <a:r>
              <a:rPr lang="ja-JP" altLang="en-US"/>
              <a:t>・基板とファーム</a:t>
            </a:r>
            <a:r>
              <a:rPr lang="ja-JP" altLang="en-US" b="1"/>
              <a:t>のみ</a:t>
            </a:r>
            <a:r>
              <a:rPr lang="ja-JP" altLang="en-US"/>
              <a:t>の提供</a:t>
            </a:r>
            <a:endParaRPr lang="en-US" altLang="ja-JP"/>
          </a:p>
          <a:p>
            <a:r>
              <a:rPr lang="ja-JP" altLang="en-US"/>
              <a:t>・</a:t>
            </a:r>
            <a:r>
              <a:rPr kumimoji="1" lang="ja-JP" altLang="en-US" b="1"/>
              <a:t>筐体や取付け方</a:t>
            </a:r>
            <a:r>
              <a:rPr kumimoji="1" lang="ja-JP" altLang="en-US"/>
              <a:t>が未熟</a:t>
            </a:r>
            <a:endParaRPr kumimoji="1" lang="en-US" altLang="ja-JP"/>
          </a:p>
          <a:p>
            <a:r>
              <a:rPr lang="ja-JP" altLang="en-US"/>
              <a:t>・</a:t>
            </a:r>
            <a:r>
              <a:rPr lang="ja-JP" altLang="en-US" b="1"/>
              <a:t>スマホアプリ</a:t>
            </a:r>
            <a:r>
              <a:rPr lang="ja-JP" altLang="en-US"/>
              <a:t>が未熟 さらに</a:t>
            </a:r>
            <a:endParaRPr lang="en-US" altLang="ja-JP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6707" y="3045262"/>
            <a:ext cx="2038550" cy="147732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ja-JP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Pica-002</a:t>
            </a:r>
            <a:r>
              <a:rPr lang="ja-JP" altLang="en-US"/>
              <a:t>の強み</a:t>
            </a:r>
            <a:endParaRPr lang="en-US" altLang="ja-JP"/>
          </a:p>
          <a:p>
            <a:r>
              <a:rPr lang="ja-JP" altLang="en-US"/>
              <a:t>・センサ連動</a:t>
            </a:r>
            <a:endParaRPr lang="en-US" altLang="ja-JP"/>
          </a:p>
          <a:p>
            <a:r>
              <a:rPr lang="ja-JP" altLang="en-US"/>
              <a:t>・スクロール表示</a:t>
            </a:r>
            <a:endParaRPr lang="en-US" altLang="ja-JP"/>
          </a:p>
          <a:p>
            <a:r>
              <a:rPr lang="ja-JP" altLang="en-US"/>
              <a:t>・演奏中</a:t>
            </a:r>
            <a:r>
              <a:rPr lang="en-US" altLang="ja-JP"/>
              <a:t>SW</a:t>
            </a:r>
            <a:r>
              <a:rPr lang="ja-JP" altLang="en-US"/>
              <a:t>切替</a:t>
            </a:r>
            <a:endParaRPr lang="en-US" altLang="ja-JP"/>
          </a:p>
          <a:p>
            <a:r>
              <a:rPr lang="ja-JP" altLang="en-US"/>
              <a:t>・</a:t>
            </a:r>
            <a:r>
              <a:rPr lang="en-US" altLang="ja-JP"/>
              <a:t>Bluetooth</a:t>
            </a:r>
            <a:r>
              <a:rPr lang="ja-JP" altLang="en-US"/>
              <a:t>操作</a:t>
            </a:r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618948" y="5743634"/>
            <a:ext cx="3284220" cy="369332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r>
              <a:rPr lang="ja-JP" altLang="en-US"/>
              <a:t>・楽器が弾けない</a:t>
            </a:r>
            <a:endParaRPr lang="en-US" altLang="ja-JP"/>
          </a:p>
        </p:txBody>
      </p:sp>
      <p:grpSp>
        <p:nvGrpSpPr>
          <p:cNvPr id="13" name="グループ化 12"/>
          <p:cNvGrpSpPr/>
          <p:nvPr/>
        </p:nvGrpSpPr>
        <p:grpSpPr>
          <a:xfrm>
            <a:off x="3703870" y="3604661"/>
            <a:ext cx="8389069" cy="2913475"/>
            <a:chOff x="3703870" y="3604661"/>
            <a:chExt cx="8389069" cy="2913475"/>
          </a:xfrm>
        </p:grpSpPr>
        <p:sp>
          <p:nvSpPr>
            <p:cNvPr id="8" name="テキスト ボックス 7"/>
            <p:cNvSpPr txBox="1"/>
            <p:nvPr/>
          </p:nvSpPr>
          <p:spPr>
            <a:xfrm>
              <a:off x="3703870" y="3604661"/>
              <a:ext cx="3866147" cy="175432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5715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kumimoji="1" lang="ja-JP" altLang="en-US" b="1"/>
                <a:t>ビジネス戦略</a:t>
              </a:r>
              <a:endParaRPr kumimoji="1" lang="en-US" altLang="ja-JP" b="1"/>
            </a:p>
            <a:p>
              <a:r>
                <a:rPr lang="ja-JP" altLang="en-US" b="1" u="sng">
                  <a:solidFill>
                    <a:srgbClr val="FF0000"/>
                  </a:solidFill>
                </a:rPr>
                <a:t>☆</a:t>
              </a:r>
              <a:r>
                <a:rPr lang="ja-JP" altLang="en-US" u="sng"/>
                <a:t>求む</a:t>
              </a:r>
              <a:r>
                <a:rPr lang="ja-JP" altLang="en-US" b="1" u="sng"/>
                <a:t>ビジネスパートナー</a:t>
              </a:r>
              <a:endParaRPr lang="en-US" altLang="ja-JP" b="1" u="sng"/>
            </a:p>
            <a:p>
              <a:r>
                <a:rPr lang="ja-JP" altLang="en-US"/>
                <a:t>　・</a:t>
              </a:r>
              <a:r>
                <a:rPr lang="ja-JP" altLang="en-US" b="1"/>
                <a:t>取付け方や構造設計</a:t>
              </a:r>
              <a:r>
                <a:rPr lang="ja-JP" altLang="en-US"/>
                <a:t>に詳しい方</a:t>
              </a:r>
              <a:endParaRPr lang="en-US" altLang="ja-JP"/>
            </a:p>
            <a:p>
              <a:r>
                <a:rPr lang="ja-JP" altLang="en-US"/>
                <a:t>　・</a:t>
              </a:r>
              <a:r>
                <a:rPr lang="ja-JP" altLang="en-US" b="1"/>
                <a:t>筐体デザイン</a:t>
              </a:r>
              <a:r>
                <a:rPr lang="ja-JP" altLang="en-US"/>
                <a:t>に詳しい方</a:t>
              </a:r>
              <a:endParaRPr lang="en-US" altLang="ja-JP"/>
            </a:p>
            <a:p>
              <a:r>
                <a:rPr lang="ja-JP" altLang="en-US"/>
                <a:t>　・</a:t>
              </a:r>
              <a:r>
                <a:rPr lang="ja-JP" altLang="en-US" b="1"/>
                <a:t>スマホアプリ</a:t>
              </a:r>
              <a:r>
                <a:rPr lang="ja-JP" altLang="en-US"/>
                <a:t>に詳しい方</a:t>
              </a:r>
              <a:endParaRPr lang="en-US" altLang="ja-JP"/>
            </a:p>
            <a:p>
              <a:r>
                <a:rPr lang="ja-JP" altLang="en-US"/>
                <a:t>　・</a:t>
              </a:r>
              <a:r>
                <a:rPr lang="ja-JP" altLang="en-US" b="1"/>
                <a:t>楽器スーパーテク</a:t>
              </a:r>
              <a:r>
                <a:rPr lang="ja-JP" altLang="en-US"/>
                <a:t>の方</a:t>
              </a:r>
              <a:endParaRPr lang="en-US" altLang="ja-JP"/>
            </a:p>
          </p:txBody>
        </p:sp>
        <p:sp>
          <p:nvSpPr>
            <p:cNvPr id="10" name="テキスト ボックス 9"/>
            <p:cNvSpPr txBox="1"/>
            <p:nvPr/>
          </p:nvSpPr>
          <p:spPr>
            <a:xfrm>
              <a:off x="7662960" y="4266307"/>
              <a:ext cx="4429979" cy="184665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kumimoji="1" lang="ja-JP" altLang="en-US" sz="2400" b="1" dirty="0"/>
                <a:t>最終形</a:t>
              </a:r>
              <a:endParaRPr kumimoji="1" lang="en-US" altLang="ja-JP" sz="2400" b="1" dirty="0"/>
            </a:p>
            <a:p>
              <a:r>
                <a:rPr lang="ja-JP" altLang="en-US" dirty="0"/>
                <a:t>　・</a:t>
              </a:r>
              <a:r>
                <a:rPr lang="ja-JP" altLang="en-US" b="1" dirty="0"/>
                <a:t>取付簡単な楽器用</a:t>
              </a:r>
              <a:r>
                <a:rPr lang="en-US" altLang="ja-JP" b="1" dirty="0"/>
                <a:t>LED</a:t>
              </a:r>
              <a:r>
                <a:rPr lang="ja-JP" altLang="en-US" b="1" dirty="0"/>
                <a:t>アクセサリ</a:t>
              </a:r>
              <a:endParaRPr lang="en-US" altLang="ja-JP" b="1" dirty="0"/>
            </a:p>
            <a:p>
              <a:r>
                <a:rPr lang="ja-JP" altLang="en-US" dirty="0"/>
                <a:t>　・ネット</a:t>
              </a:r>
              <a:r>
                <a:rPr lang="en-US" altLang="ja-JP" dirty="0"/>
                <a:t>/</a:t>
              </a:r>
              <a:r>
                <a:rPr lang="ja-JP" altLang="en-US" dirty="0"/>
                <a:t>スマホ経由での保守サービス</a:t>
              </a:r>
              <a:endParaRPr lang="en-US" altLang="ja-JP" dirty="0"/>
            </a:p>
            <a:p>
              <a:r>
                <a:rPr lang="ja-JP" altLang="en-US" dirty="0"/>
                <a:t>　・遠隔操作</a:t>
              </a:r>
              <a:endParaRPr lang="en-US" altLang="ja-JP" dirty="0"/>
            </a:p>
            <a:p>
              <a:r>
                <a:rPr lang="ja-JP" altLang="en-US" dirty="0"/>
                <a:t>　・</a:t>
              </a:r>
              <a:r>
                <a:rPr lang="en-US" altLang="ja-JP" dirty="0"/>
                <a:t>W/W</a:t>
              </a:r>
              <a:r>
                <a:rPr lang="ja-JP" altLang="en-US" dirty="0"/>
                <a:t>へ拡販</a:t>
              </a:r>
              <a:endParaRPr lang="en-US" altLang="ja-JP" dirty="0"/>
            </a:p>
            <a:p>
              <a:r>
                <a:rPr lang="ja-JP" altLang="en-US" dirty="0"/>
                <a:t>　・低コスト量産</a:t>
              </a:r>
              <a:endParaRPr lang="en-US" altLang="ja-JP" dirty="0"/>
            </a:p>
          </p:txBody>
        </p:sp>
        <p:sp>
          <p:nvSpPr>
            <p:cNvPr id="12" name="テキスト ボックス 11"/>
            <p:cNvSpPr txBox="1"/>
            <p:nvPr/>
          </p:nvSpPr>
          <p:spPr>
            <a:xfrm>
              <a:off x="8362765" y="6148804"/>
              <a:ext cx="2334827" cy="369332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ja-JP" altLang="en-US"/>
                <a:t>本日の</a:t>
              </a:r>
              <a:r>
                <a:rPr lang="ja-JP" altLang="en-US" b="1"/>
                <a:t>目的</a:t>
              </a:r>
              <a:r>
                <a:rPr lang="ja-JP" altLang="en-US"/>
                <a:t>は．．．</a:t>
              </a:r>
              <a:endParaRPr lang="en-US" altLang="ja-JP"/>
            </a:p>
          </p:txBody>
        </p:sp>
      </p:grpSp>
      <p:pic>
        <p:nvPicPr>
          <p:cNvPr id="14" name="図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8791" y="776797"/>
            <a:ext cx="2795489" cy="2486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53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311641" y="833426"/>
            <a:ext cx="46944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ご清聴ありがとうございました。</a:t>
            </a:r>
            <a:endParaRPr lang="en-US" altLang="ja-JP" sz="240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754345" y="5409309"/>
            <a:ext cx="37498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2017</a:t>
            </a:r>
            <a:r>
              <a:rPr kumimoji="1" lang="ja-JP" altLang="en-US" dirty="0"/>
              <a:t>年</a:t>
            </a:r>
            <a:r>
              <a:rPr kumimoji="1" lang="en-US" altLang="ja-JP" dirty="0"/>
              <a:t>1</a:t>
            </a:r>
            <a:r>
              <a:rPr kumimoji="1" lang="ja-JP" altLang="en-US" dirty="0"/>
              <a:t>月</a:t>
            </a:r>
            <a:r>
              <a:rPr kumimoji="1" lang="en-US" altLang="ja-JP" dirty="0"/>
              <a:t>30</a:t>
            </a:r>
            <a:r>
              <a:rPr kumimoji="1" lang="ja-JP" altLang="en-US" dirty="0"/>
              <a:t>日</a:t>
            </a:r>
            <a:endParaRPr kumimoji="1" lang="en-US" altLang="ja-JP" dirty="0"/>
          </a:p>
          <a:p>
            <a:r>
              <a:rPr lang="en-US" altLang="ja-JP" dirty="0"/>
              <a:t>mashicom@</a:t>
            </a:r>
            <a:r>
              <a:rPr lang="ja-JP" altLang="en-US" dirty="0"/>
              <a:t>マシコムコンピュータ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7752461" y="5940226"/>
            <a:ext cx="3280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hlinkClick r:id="rId3"/>
              </a:rPr>
              <a:t>http://www.mashicom.com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756358" y="6217225"/>
            <a:ext cx="4547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>
                <a:hlinkClick r:id="rId4"/>
              </a:rPr>
              <a:t>https://www.facebook.com/Pica002/</a:t>
            </a:r>
            <a:endParaRPr kumimoji="1" lang="ja-JP" altLang="en-US"/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8396" y="6261381"/>
            <a:ext cx="228094" cy="243646"/>
          </a:xfrm>
          <a:prstGeom prst="rect">
            <a:avLst/>
          </a:prstGeom>
        </p:spPr>
      </p:pic>
      <p:sp>
        <p:nvSpPr>
          <p:cNvPr id="15" name="ハート 14"/>
          <p:cNvSpPr/>
          <p:nvPr/>
        </p:nvSpPr>
        <p:spPr>
          <a:xfrm>
            <a:off x="2937364" y="1520591"/>
            <a:ext cx="5206769" cy="4544235"/>
          </a:xfrm>
          <a:prstGeom prst="heart">
            <a:avLst/>
          </a:prstGeom>
          <a:solidFill>
            <a:srgbClr val="FFFF66"/>
          </a:solidFill>
          <a:ln w="38100">
            <a:solidFill>
              <a:srgbClr val="FF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4215198" y="2559559"/>
            <a:ext cx="3075939" cy="830997"/>
          </a:xfrm>
          <a:prstGeom prst="rect">
            <a:avLst/>
          </a:prstGeom>
          <a:solidFill>
            <a:srgbClr val="FFFF66">
              <a:alpha val="0"/>
            </a:srgbClr>
          </a:solidFill>
        </p:spPr>
        <p:txBody>
          <a:bodyPr wrap="square" rtlCol="0">
            <a:spAutoFit/>
          </a:bodyPr>
          <a:lstStyle/>
          <a:p>
            <a:r>
              <a:rPr lang="ja-JP" altLang="en-US" sz="3600"/>
              <a:t>求む</a:t>
            </a:r>
            <a:r>
              <a:rPr lang="ja-JP" altLang="en-US" sz="4800" b="1"/>
              <a:t>お友達</a:t>
            </a:r>
            <a:endParaRPr lang="en-US" altLang="ja-JP" sz="4800" b="1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228115" y="3314567"/>
            <a:ext cx="46252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/>
              <a:t>・</a:t>
            </a:r>
            <a:r>
              <a:rPr lang="ja-JP" altLang="en-US" b="1"/>
              <a:t>ビジネスパートナー</a:t>
            </a:r>
            <a:r>
              <a:rPr lang="ja-JP" altLang="en-US"/>
              <a:t>の</a:t>
            </a:r>
            <a:r>
              <a:rPr lang="ja-JP" altLang="en-US" sz="2400" b="1"/>
              <a:t>可能性</a:t>
            </a:r>
            <a:r>
              <a:rPr lang="ja-JP" altLang="en-US"/>
              <a:t>のある方</a:t>
            </a:r>
            <a:endParaRPr lang="en-US" altLang="ja-JP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805365" y="3820388"/>
            <a:ext cx="3354320" cy="1200329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dirty="0"/>
              <a:t>　　　　</a:t>
            </a:r>
            <a:r>
              <a:rPr lang="ja-JP" altLang="en-US" sz="2400" b="1" dirty="0"/>
              <a:t>じゃなくても</a:t>
            </a:r>
            <a:endParaRPr lang="en-US" altLang="ja-JP" sz="2400" b="1" dirty="0"/>
          </a:p>
          <a:p>
            <a:r>
              <a:rPr lang="ja-JP" altLang="en-US" dirty="0"/>
              <a:t>　・</a:t>
            </a:r>
            <a:r>
              <a:rPr lang="en-US" altLang="ja-JP" sz="2400" b="1" dirty="0"/>
              <a:t>L</a:t>
            </a:r>
            <a:r>
              <a:rPr lang="ja-JP" altLang="en-US" sz="2400" b="1" dirty="0"/>
              <a:t>チカ</a:t>
            </a:r>
            <a:r>
              <a:rPr lang="ja-JP" altLang="en-US" dirty="0"/>
              <a:t>大好きな方</a:t>
            </a:r>
            <a:endParaRPr lang="en-US" altLang="ja-JP" dirty="0"/>
          </a:p>
          <a:p>
            <a:r>
              <a:rPr lang="ja-JP" altLang="en-US" dirty="0"/>
              <a:t>　・</a:t>
            </a:r>
            <a:r>
              <a:rPr lang="ja-JP" altLang="en-US" sz="2400" b="1" dirty="0"/>
              <a:t>アセンブラ</a:t>
            </a:r>
            <a:r>
              <a:rPr lang="ja-JP" altLang="en-US" dirty="0"/>
              <a:t>大好きな方</a:t>
            </a:r>
            <a:endParaRPr lang="en-US" altLang="ja-JP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016093" y="4910659"/>
            <a:ext cx="7311233" cy="461665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dirty="0"/>
              <a:t>・</a:t>
            </a:r>
            <a:r>
              <a:rPr lang="ja-JP" altLang="en-US" sz="2400" b="1" dirty="0">
                <a:solidFill>
                  <a:srgbClr val="FF0000"/>
                </a:solidFill>
              </a:rPr>
              <a:t>こっちは遊びじゃないんだよ</a:t>
            </a:r>
            <a:r>
              <a:rPr lang="ja-JP" altLang="en-US" dirty="0"/>
              <a:t>，とお叱り頂ける方</a:t>
            </a:r>
            <a:endParaRPr lang="en-US" altLang="ja-JP" dirty="0"/>
          </a:p>
        </p:txBody>
      </p:sp>
      <p:cxnSp>
        <p:nvCxnSpPr>
          <p:cNvPr id="6" name="直線コネクタ 5"/>
          <p:cNvCxnSpPr/>
          <p:nvPr/>
        </p:nvCxnSpPr>
        <p:spPr>
          <a:xfrm>
            <a:off x="4215198" y="3309807"/>
            <a:ext cx="294448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4720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780</TotalTime>
  <Words>321</Words>
  <Application>Microsoft Office PowerPoint</Application>
  <PresentationFormat>ワイド画面</PresentationFormat>
  <Paragraphs>89</Paragraphs>
  <Slides>6</Slides>
  <Notes>6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14" baseType="lpstr">
      <vt:lpstr>HGP創英角ﾎﾟｯﾌﾟ体</vt:lpstr>
      <vt:lpstr>HGS創英角ｺﾞｼｯｸUB</vt:lpstr>
      <vt:lpstr>HGS創英角ﾎﾟｯﾌﾟ体</vt:lpstr>
      <vt:lpstr>ＭＳ Ｐゴシック</vt:lpstr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mashiko</dc:creator>
  <cp:lastModifiedBy>mashiko</cp:lastModifiedBy>
  <cp:revision>98</cp:revision>
  <cp:lastPrinted>2017-02-07T07:42:06Z</cp:lastPrinted>
  <dcterms:created xsi:type="dcterms:W3CDTF">2017-01-12T00:58:49Z</dcterms:created>
  <dcterms:modified xsi:type="dcterms:W3CDTF">2017-02-07T07:48:33Z</dcterms:modified>
</cp:coreProperties>
</file>